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2" r:id="rId3"/>
    <p:sldId id="2146" r:id="rId4"/>
    <p:sldId id="2147" r:id="rId5"/>
    <p:sldId id="2186" r:id="rId6"/>
    <p:sldId id="2188" r:id="rId7"/>
    <p:sldId id="2189" r:id="rId8"/>
    <p:sldId id="2191" r:id="rId9"/>
    <p:sldId id="2187" r:id="rId10"/>
    <p:sldId id="2193" r:id="rId11"/>
    <p:sldId id="2192" r:id="rId12"/>
    <p:sldId id="2195" r:id="rId13"/>
    <p:sldId id="2185" r:id="rId14"/>
    <p:sldId id="2198" r:id="rId15"/>
    <p:sldId id="2199" r:id="rId16"/>
    <p:sldId id="2172" r:id="rId17"/>
    <p:sldId id="263" r:id="rId18"/>
    <p:sldId id="2027" r:id="rId19"/>
    <p:sldId id="2086" r:id="rId20"/>
    <p:sldId id="20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  <a:srgbClr val="341933"/>
    <a:srgbClr val="0065FC"/>
    <a:srgbClr val="9691CC"/>
    <a:srgbClr val="827EB2"/>
    <a:srgbClr val="562855"/>
    <a:srgbClr val="755DD9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677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452" y="3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11/05/2022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3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0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4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49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1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5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8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6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9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11" Type="http://schemas.openxmlformats.org/officeDocument/2006/relationships/image" Target="../media/image48.jpg"/><Relationship Id="rId5" Type="http://schemas.openxmlformats.org/officeDocument/2006/relationships/image" Target="../media/image2.png"/><Relationship Id="rId10" Type="http://schemas.openxmlformats.org/officeDocument/2006/relationships/image" Target="../media/image47.jpg"/><Relationship Id="rId4" Type="http://schemas.openxmlformats.org/officeDocument/2006/relationships/image" Target="../media/image43.jpg"/><Relationship Id="rId9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Quatorzième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7091784" y="2899543"/>
            <a:ext cx="3472560" cy="2186001"/>
            <a:chOff x="6873255" y="1880255"/>
            <a:chExt cx="3472560" cy="218600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1236976"/>
              <a:ext cx="2186001" cy="347256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1978730"/>
              <a:ext cx="2916000" cy="1980000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898" y="921133"/>
            <a:ext cx="2186001" cy="3472560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17" y="1658464"/>
            <a:ext cx="2916000" cy="198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029163" y="1364404"/>
            <a:ext cx="347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 NPM Package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97520" y="2437878"/>
            <a:ext cx="28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</a:rPr>
              <a:t>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</a:t>
            </a:r>
            <a:r>
              <a:rPr lang="en-GB" sz="1200" dirty="0" smtClean="0">
                <a:latin typeface="Abhaya Libre" panose="02000603000000000000" pitchFamily="2" charset="77"/>
              </a:rPr>
              <a:t>/</a:t>
            </a:r>
          </a:p>
          <a:p>
            <a:r>
              <a:rPr lang="en-GB" sz="1200" dirty="0" smtClean="0">
                <a:latin typeface="Abhaya Libre" panose="02000603000000000000" pitchFamily="2" charset="77"/>
              </a:rPr>
              <a:t>react-custom-modal-by-</a:t>
            </a:r>
            <a:r>
              <a:rPr lang="en-GB" sz="1200" dirty="0" err="1" smtClean="0">
                <a:latin typeface="Abhaya Libre" panose="02000603000000000000" pitchFamily="2" charset="77"/>
              </a:rPr>
              <a:t>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1994" y="2256263"/>
            <a:ext cx="2186001" cy="347256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68" y="3002543"/>
            <a:ext cx="2916000" cy="198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7984" y="3845325"/>
            <a:ext cx="2186001" cy="3472560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3" y="4591605"/>
            <a:ext cx="2916000" cy="1980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834" y="6212941"/>
            <a:ext cx="2391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</a:rPr>
              <a:t>modale de </a:t>
            </a:r>
            <a:r>
              <a:rPr lang="fr-FR" sz="1200" dirty="0" smtClean="0">
                <a:latin typeface="Abhaya Libre" panose="02000603000000000000" pitchFamily="2" charset="77"/>
              </a:rPr>
              <a:t>base : </a:t>
            </a:r>
            <a:r>
              <a:rPr lang="fr-FR" sz="1200" dirty="0">
                <a:latin typeface="Abhaya Libre" panose="02000603000000000000" pitchFamily="2" charset="77"/>
              </a:rPr>
              <a:t>couleurs simples, pas de logo ni d'animation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6029165" y="1568939"/>
            <a:ext cx="3472560" cy="2186001"/>
            <a:chOff x="6873255" y="4167704"/>
            <a:chExt cx="3472560" cy="2186001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3524425"/>
              <a:ext cx="2186001" cy="3472560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4266179"/>
              <a:ext cx="2916000" cy="1980000"/>
            </a:xfrm>
            <a:prstGeom prst="rect">
              <a:avLst/>
            </a:prstGeom>
          </p:spPr>
        </p:pic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859247" y="5159573"/>
            <a:ext cx="382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Paramètres (défaut)</a:t>
            </a:r>
            <a:r>
              <a:rPr lang="fr-FR" sz="1200" dirty="0" smtClean="0">
                <a:latin typeface="Abhaya Libre" panose="02000603000000000000" pitchFamily="2" charset="77"/>
              </a:rPr>
              <a:t>:</a:t>
            </a:r>
            <a:endParaRPr lang="fr-FR" sz="1200" dirty="0">
              <a:latin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Corps </a:t>
            </a:r>
            <a:r>
              <a:rPr lang="fr-FR" sz="1200" dirty="0">
                <a:latin typeface="Abhaya Libre" panose="02000603000000000000" pitchFamily="2" charset="77"/>
              </a:rPr>
              <a:t>de la modale : blanc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Couleur </a:t>
            </a:r>
            <a:r>
              <a:rPr lang="fr-FR" sz="1200" dirty="0">
                <a:latin typeface="Abhaya Libre" panose="02000603000000000000" pitchFamily="2" charset="77"/>
              </a:rPr>
              <a:t>de fond : gris clair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bouton </a:t>
            </a:r>
            <a:r>
              <a:rPr lang="fr-FR" sz="1200" dirty="0">
                <a:latin typeface="Abhaya Libre" panose="02000603000000000000" pitchFamily="2" charset="77"/>
              </a:rPr>
              <a:t>de fermeture &amp;</a:t>
            </a:r>
            <a:r>
              <a:rPr lang="fr-FR" sz="1200" dirty="0" smtClean="0">
                <a:latin typeface="Abhaya Libre" panose="02000603000000000000" pitchFamily="2" charset="77"/>
              </a:rPr>
              <a:t> le texte 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smtClean="0">
                <a:latin typeface="Abhaya Libre" panose="02000603000000000000" pitchFamily="2" charset="77"/>
              </a:rPr>
              <a:t>noir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rayon de </a:t>
            </a:r>
            <a:r>
              <a:rPr lang="fr-FR" sz="1200" dirty="0" smtClean="0">
                <a:latin typeface="Abhaya Libre" panose="02000603000000000000" pitchFamily="2" charset="77"/>
              </a:rPr>
              <a:t>bordure: 20px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contour de la </a:t>
            </a:r>
            <a:r>
              <a:rPr lang="fr-FR" sz="1200" dirty="0" smtClean="0">
                <a:latin typeface="Abhaya Libre" panose="02000603000000000000" pitchFamily="2" charset="77"/>
              </a:rPr>
              <a:t>bordure: none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L'ombre de la boîte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</a:rPr>
              <a:t>rgba</a:t>
            </a:r>
            <a:r>
              <a:rPr lang="fr-FR" sz="1200" dirty="0">
                <a:latin typeface="Abhaya Libre" panose="02000603000000000000" pitchFamily="2" charset="77"/>
              </a:rPr>
              <a:t>(0, 0, 0, 0.35) 0px 5px </a:t>
            </a:r>
            <a:r>
              <a:rPr lang="fr-FR" sz="1200" dirty="0" smtClean="0">
                <a:latin typeface="Abhaya Libre" panose="02000603000000000000" pitchFamily="2" charset="77"/>
              </a:rPr>
              <a:t>15px</a:t>
            </a:r>
          </a:p>
          <a:p>
            <a:r>
              <a:rPr lang="en-GB" sz="1200" dirty="0" err="1" smtClean="0">
                <a:latin typeface="Abhaya Libre" panose="02000603000000000000" pitchFamily="2" charset="77"/>
              </a:rPr>
              <a:t>L’animation</a:t>
            </a:r>
            <a:r>
              <a:rPr lang="en-GB" sz="1200" dirty="0" smtClean="0">
                <a:latin typeface="Abhaya Libre" panose="02000603000000000000" pitchFamily="2" charset="77"/>
              </a:rPr>
              <a:t>: none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145679" y="2521176"/>
            <a:ext cx="218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 rot="16200000">
            <a:off x="599095" y="3854045"/>
            <a:ext cx="21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</p:spTree>
    <p:extLst>
      <p:ext uri="{BB962C8B-B14F-4D97-AF65-F5344CB8AC3E}">
        <p14:creationId xmlns:p14="http://schemas.microsoft.com/office/powerpoint/2010/main" val="2890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90" name="Groupe 89"/>
          <p:cNvGrpSpPr/>
          <p:nvPr/>
        </p:nvGrpSpPr>
        <p:grpSpPr>
          <a:xfrm>
            <a:off x="0" y="1686459"/>
            <a:ext cx="11370584" cy="3970318"/>
            <a:chOff x="0" y="1452999"/>
            <a:chExt cx="11370584" cy="3970318"/>
          </a:xfrm>
        </p:grpSpPr>
        <p:grpSp>
          <p:nvGrpSpPr>
            <p:cNvPr id="2" name="Groupe 1"/>
            <p:cNvGrpSpPr/>
            <p:nvPr/>
          </p:nvGrpSpPr>
          <p:grpSpPr>
            <a:xfrm>
              <a:off x="900283" y="1488958"/>
              <a:ext cx="6015561" cy="3786837"/>
              <a:chOff x="3068457" y="1669834"/>
              <a:chExt cx="6015561" cy="3786837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82819" y="555472"/>
                <a:ext cx="3786837" cy="6015561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23" y="1815849"/>
                <a:ext cx="5019995" cy="348395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6926405" y="1452999"/>
              <a:ext cx="444417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</a:rPr>
                <a:t>On peux  modifier la modale </a:t>
              </a:r>
              <a:r>
                <a:rPr lang="fr-FR" sz="1200" dirty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modalTheme</a:t>
              </a:r>
              <a:r>
                <a:rPr lang="fr-FR" sz="1200" b="1" i="1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) :</a:t>
              </a:r>
            </a:p>
            <a:p>
              <a:endParaRPr lang="fr-FR" sz="1200" dirty="0" smtClean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pageBg </a:t>
              </a:r>
              <a:r>
                <a:rPr lang="en-GB" sz="1200" dirty="0" smtClean="0">
                  <a:latin typeface="Abhaya Libre" panose="02000603000000000000" pitchFamily="2" charset="77"/>
                </a:rPr>
                <a:t>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d'arrière-plan de la page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modalBtnColor </a:t>
              </a:r>
              <a:r>
                <a:rPr lang="en-GB" sz="1200" dirty="0">
                  <a:latin typeface="Abhaya Libre" panose="02000603000000000000" pitchFamily="2" charset="77"/>
                </a:rPr>
                <a:t>) </a:t>
              </a:r>
              <a:r>
                <a:rPr lang="fr-FR" sz="1200" dirty="0">
                  <a:latin typeface="Abhaya Libre" panose="02000603000000000000" pitchFamily="2" charset="77"/>
                </a:rPr>
                <a:t>Modifier la couleur du bouton de fermeture de la modale (X).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modalBg</a:t>
              </a:r>
              <a:r>
                <a:rPr lang="en-GB" sz="1200" dirty="0" smtClean="0">
                  <a:latin typeface="Abhaya Libre" panose="02000603000000000000" pitchFamily="2" charset="77"/>
                </a:rPr>
                <a:t>  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du corps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  <a:endParaRPr lang="fr-FR" sz="1200" dirty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modalBorder</a:t>
              </a:r>
              <a:r>
                <a:rPr lang="en-GB" sz="1200" dirty="0" smtClean="0">
                  <a:latin typeface="Abhaya Libre" panose="02000603000000000000" pitchFamily="2" charset="77"/>
                </a:rPr>
                <a:t> )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contour de la bordure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modalTxt </a:t>
              </a:r>
              <a:r>
                <a:rPr lang="en-GB" sz="1200" dirty="0">
                  <a:latin typeface="Abhaya Libre" panose="02000603000000000000" pitchFamily="2" charset="77"/>
                </a:rPr>
                <a:t> ) </a:t>
              </a:r>
              <a:r>
                <a:rPr lang="fr-FR" sz="1200" dirty="0">
                  <a:latin typeface="Abhaya Libre" panose="02000603000000000000" pitchFamily="2" charset="77"/>
                </a:rPr>
                <a:t>Changer la couleur du texte de la modale</a:t>
              </a:r>
              <a:r>
                <a:rPr lang="fr-FR" sz="1200" dirty="0" smtClean="0">
                  <a:latin typeface="Abhaya Libre" panose="02000603000000000000" pitchFamily="2" charset="7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modalRadius</a:t>
              </a:r>
              <a:r>
                <a:rPr lang="fr-FR" sz="1200" dirty="0">
                  <a:latin typeface="Abhaya Libre" panose="02000603000000000000" pitchFamily="2" charset="77"/>
                </a:rPr>
                <a:t> ) Ajouter/supprimer le rayon de bordure par défaut de la 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modalShadow</a:t>
              </a:r>
              <a:r>
                <a:rPr lang="en-GB" sz="1200" dirty="0" smtClean="0">
                  <a:latin typeface="Abhaya Libre" panose="02000603000000000000" pitchFamily="2" charset="77"/>
                </a:rPr>
                <a:t> )  </a:t>
              </a:r>
              <a:r>
                <a:rPr lang="fr-FR" sz="1200" dirty="0" smtClean="0">
                  <a:latin typeface="Abhaya Libre" panose="02000603000000000000" pitchFamily="2" charset="77"/>
                </a:rPr>
                <a:t>Ajouter/supprimer/modifier </a:t>
              </a:r>
              <a:r>
                <a:rPr lang="fr-FR" sz="1200" dirty="0">
                  <a:latin typeface="Abhaya Libre" panose="02000603000000000000" pitchFamily="2" charset="77"/>
                </a:rPr>
                <a:t>l'ombre de la boîte de la modale.</a:t>
              </a:r>
            </a:p>
            <a:p>
              <a:pPr marL="87313" indent="-87313"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animation</a:t>
              </a:r>
              <a:r>
                <a:rPr lang="fr-FR" sz="1200" dirty="0" smtClean="0">
                  <a:latin typeface="Abhaya Libre" panose="02000603000000000000" pitchFamily="2" charset="77"/>
                </a:rPr>
                <a:t> ) Ajouter/supprimer l'animation </a:t>
              </a:r>
              <a:r>
                <a:rPr lang="fr-FR" sz="1200" dirty="0">
                  <a:latin typeface="Abhaya Libre" panose="02000603000000000000" pitchFamily="2" charset="77"/>
                </a:rPr>
                <a:t>par défaut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 (animation </a:t>
              </a:r>
              <a:r>
                <a:rPr lang="fr-FR" sz="1200" dirty="0">
                  <a:latin typeface="Abhaya Libre" panose="02000603000000000000" pitchFamily="2" charset="77"/>
                </a:rPr>
                <a:t>: la modale descend dans la vue)</a:t>
              </a:r>
            </a:p>
            <a:p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flipH="1">
              <a:off x="5126806" y="2854156"/>
              <a:ext cx="1896874" cy="17654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H="1" flipV="1">
              <a:off x="5789488" y="2033275"/>
              <a:ext cx="1234192" cy="3717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5220000" y="2322280"/>
              <a:ext cx="1803680" cy="19677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0" y="2572654"/>
              <a:ext cx="2367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logo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 Ajouter </a:t>
              </a:r>
              <a:r>
                <a:rPr lang="fr-FR" sz="1200" dirty="0">
                  <a:latin typeface="Abhaya Libre" panose="02000603000000000000" pitchFamily="2" charset="77"/>
                </a:rPr>
                <a:t>un logo pour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 smtClean="0">
                  <a:latin typeface="Abhaya Libre" panose="02000603000000000000" pitchFamily="2" charset="77"/>
                </a:rPr>
                <a:t>heading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titre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message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Ajouter </a:t>
              </a:r>
              <a:r>
                <a:rPr lang="fr-FR" sz="1200" dirty="0">
                  <a:latin typeface="Abhaya Libre" panose="02000603000000000000" pitchFamily="2" charset="77"/>
                </a:rPr>
                <a:t>un message </a:t>
              </a:r>
              <a:r>
                <a:rPr lang="fr-FR" sz="1200" dirty="0" smtClean="0">
                  <a:latin typeface="Abhaya Libre" panose="02000603000000000000" pitchFamily="2" charset="77"/>
                </a:rPr>
                <a:t>secondaire.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H="1">
              <a:off x="5415064" y="3105542"/>
              <a:ext cx="1608616" cy="67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4773038" y="3419066"/>
              <a:ext cx="2250642" cy="2511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>
              <a:endCxn id="49" idx="6"/>
            </p:cNvCxnSpPr>
            <p:nvPr/>
          </p:nvCxnSpPr>
          <p:spPr>
            <a:xfrm flipH="1">
              <a:off x="5448361" y="3670113"/>
              <a:ext cx="1562350" cy="678583"/>
            </a:xfrm>
            <a:prstGeom prst="straightConnector1">
              <a:avLst/>
            </a:prstGeom>
            <a:ln w="95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5178288" y="4228113"/>
              <a:ext cx="1845392" cy="287565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 bwMode="auto">
            <a:xfrm>
              <a:off x="5207030" y="4228030"/>
              <a:ext cx="241331" cy="241331"/>
            </a:xfrm>
            <a:prstGeom prst="ellipse">
              <a:avLst/>
            </a:prstGeom>
            <a:noFill/>
            <a:ln>
              <a:solidFill>
                <a:srgbClr val="92278F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>
                <a:noFill/>
              </a:endParaRPr>
            </a:p>
          </p:txBody>
        </p:sp>
        <p:cxnSp>
          <p:nvCxnSpPr>
            <p:cNvPr id="70" name="Connecteur droit avec flèche 69"/>
            <p:cNvCxnSpPr/>
            <p:nvPr/>
          </p:nvCxnSpPr>
          <p:spPr>
            <a:xfrm>
              <a:off x="2308698" y="3947003"/>
              <a:ext cx="567733" cy="1133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>
              <a:off x="2341125" y="3357484"/>
              <a:ext cx="778212" cy="23344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308698" y="2783993"/>
              <a:ext cx="1199745" cy="475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80"/>
            <a:ext cx="691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</a:rPr>
              <a:t>Remarque</a:t>
            </a:r>
            <a:r>
              <a:rPr lang="fr-FR" sz="1200" dirty="0">
                <a:latin typeface="Abhaya Libre" panose="02000603000000000000" pitchFamily="2" charset="77"/>
              </a:rPr>
              <a:t> : le piège du focus est déjà appliqué à la modale pour les utilisateurs du clavier.</a:t>
            </a:r>
          </a:p>
        </p:txBody>
      </p:sp>
    </p:spTree>
    <p:extLst>
      <p:ext uri="{BB962C8B-B14F-4D97-AF65-F5344CB8AC3E}">
        <p14:creationId xmlns:p14="http://schemas.microsoft.com/office/powerpoint/2010/main" val="4228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4645" y="608056"/>
            <a:ext cx="3786837" cy="6015561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0" y="1843200"/>
            <a:ext cx="5018400" cy="3484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884" y="2536725"/>
            <a:ext cx="80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Objet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926405" y="1686459"/>
            <a:ext cx="4444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peux  modifier la modale ( </a:t>
            </a:r>
            <a:r>
              <a:rPr lang="fr-FR" sz="120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fr-FR" sz="1200" b="1" i="1" dirty="0" smtClean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):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pageBg </a:t>
            </a:r>
            <a:r>
              <a:rPr lang="en-GB" sz="1200" dirty="0" smtClean="0">
                <a:latin typeface="Abhaya Libre" panose="02000603000000000000" pitchFamily="2" charset="77"/>
              </a:rPr>
              <a:t>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d'arrière-plan de la page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modalBtnColor </a:t>
            </a:r>
            <a:r>
              <a:rPr lang="en-GB" sz="1200" dirty="0">
                <a:latin typeface="Abhaya Libre" panose="02000603000000000000" pitchFamily="2" charset="77"/>
              </a:rPr>
              <a:t>) </a:t>
            </a:r>
            <a:r>
              <a:rPr lang="fr-FR" sz="1200" dirty="0">
                <a:latin typeface="Abhaya Libre" panose="02000603000000000000" pitchFamily="2" charset="77"/>
              </a:rPr>
              <a:t>Modifier la couleur du bouton de fermeture de la modale (X).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modalBg</a:t>
            </a:r>
            <a:r>
              <a:rPr lang="en-GB" sz="1200" dirty="0" smtClean="0">
                <a:latin typeface="Abhaya Libre" panose="02000603000000000000" pitchFamily="2" charset="77"/>
              </a:rPr>
              <a:t>  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du corps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  <a:endParaRPr lang="fr-FR" sz="1200" dirty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modalBorder</a:t>
            </a:r>
            <a:r>
              <a:rPr lang="en-GB" sz="1200" dirty="0" smtClean="0">
                <a:latin typeface="Abhaya Libre" panose="02000603000000000000" pitchFamily="2" charset="77"/>
              </a:rPr>
              <a:t> ) </a:t>
            </a:r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le contour de la bordure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modalTxt </a:t>
            </a:r>
            <a:r>
              <a:rPr lang="en-GB" sz="1200" dirty="0">
                <a:latin typeface="Abhaya Libre" panose="02000603000000000000" pitchFamily="2" charset="77"/>
              </a:rPr>
              <a:t> ) </a:t>
            </a:r>
            <a:r>
              <a:rPr lang="fr-FR" sz="1200" dirty="0">
                <a:latin typeface="Abhaya Libre" panose="02000603000000000000" pitchFamily="2" charset="77"/>
              </a:rPr>
              <a:t>Changer la couleur du texte de la modale</a:t>
            </a:r>
            <a:r>
              <a:rPr lang="fr-FR" sz="1200" dirty="0" smtClean="0">
                <a:latin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err="1">
                <a:latin typeface="Abhaya Libre" panose="02000603000000000000" pitchFamily="2" charset="77"/>
              </a:rPr>
              <a:t>modalRadius</a:t>
            </a:r>
            <a:r>
              <a:rPr lang="fr-FR" sz="1200" dirty="0">
                <a:latin typeface="Abhaya Libre" panose="02000603000000000000" pitchFamily="2" charset="77"/>
              </a:rPr>
              <a:t> ) Ajouter/supprimer le rayon de bordure par défaut de la 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modalShadow</a:t>
            </a:r>
            <a:r>
              <a:rPr lang="en-GB" sz="1200" dirty="0" smtClean="0">
                <a:latin typeface="Abhaya Libre" panose="02000603000000000000" pitchFamily="2" charset="77"/>
              </a:rPr>
              <a:t> )  </a:t>
            </a:r>
            <a:r>
              <a:rPr lang="fr-FR" sz="1200" dirty="0" smtClean="0">
                <a:latin typeface="Abhaya Libre" panose="02000603000000000000" pitchFamily="2" charset="77"/>
              </a:rPr>
              <a:t>Ajouter/supprimer/modifier </a:t>
            </a:r>
            <a:r>
              <a:rPr lang="fr-FR" sz="1200" dirty="0">
                <a:latin typeface="Abhaya Libre" panose="02000603000000000000" pitchFamily="2" charset="77"/>
              </a:rPr>
              <a:t>l'ombre de la boîte de la modale.</a:t>
            </a:r>
          </a:p>
          <a:p>
            <a:pPr marL="87313" indent="-87313"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smtClean="0">
                <a:latin typeface="Abhaya Libre" panose="02000603000000000000" pitchFamily="2" charset="77"/>
              </a:rPr>
              <a:t>animation</a:t>
            </a:r>
            <a:r>
              <a:rPr lang="fr-FR" sz="1200" dirty="0" smtClean="0">
                <a:latin typeface="Abhaya Libre" panose="02000603000000000000" pitchFamily="2" charset="77"/>
              </a:rPr>
              <a:t> ) Ajouter/supprimer l'animation </a:t>
            </a:r>
            <a:r>
              <a:rPr lang="fr-FR" sz="1200" dirty="0">
                <a:latin typeface="Abhaya Libre" panose="02000603000000000000" pitchFamily="2" charset="77"/>
              </a:rPr>
              <a:t>par défaut de la </a:t>
            </a:r>
            <a:r>
              <a:rPr lang="fr-FR" sz="1200" dirty="0" smtClean="0">
                <a:latin typeface="Abhaya Libre" panose="02000603000000000000" pitchFamily="2" charset="77"/>
              </a:rPr>
              <a:t>modale. (animation </a:t>
            </a:r>
            <a:r>
              <a:rPr lang="fr-FR" sz="1200" dirty="0">
                <a:latin typeface="Abhaya Libre" panose="02000603000000000000" pitchFamily="2" charset="77"/>
              </a:rPr>
              <a:t>: la modale descend dans la vue)</a:t>
            </a:r>
          </a:p>
          <a:p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033817" y="2270453"/>
            <a:ext cx="989863" cy="200568"/>
          </a:xfrm>
          <a:prstGeom prst="straightConnector1">
            <a:avLst/>
          </a:prstGeom>
          <a:ln w="952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5477225" y="2555740"/>
            <a:ext cx="1546455" cy="340370"/>
          </a:xfrm>
          <a:prstGeom prst="straightConnector1">
            <a:avLst/>
          </a:prstGeom>
          <a:ln w="952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239339" y="4236899"/>
            <a:ext cx="12212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closeModal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 smtClean="0">
              <a:latin typeface="Abhaya Libre" panose="02000603000000000000" pitchFamily="2" charset="77"/>
            </a:endParaRP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>
                <a:latin typeface="Abhaya Libre" panose="02000603000000000000" pitchFamily="2" charset="77"/>
              </a:rPr>
              <a:t>logo</a:t>
            </a:r>
            <a:r>
              <a:rPr lang="fr-FR" sz="1050" dirty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err="1" smtClean="0">
                <a:latin typeface="Abhaya Libre" panose="02000603000000000000" pitchFamily="2" charset="77"/>
              </a:rPr>
              <a:t>heading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smtClean="0">
                <a:latin typeface="Abhaya Libre" panose="02000603000000000000" pitchFamily="2" charset="77"/>
              </a:rPr>
              <a:t>message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smtClean="0">
                <a:latin typeface="Abhaya Libre" panose="02000603000000000000" pitchFamily="2" charset="77"/>
              </a:rPr>
              <a:t>animation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>
              <a:latin typeface="Abhaya Libre" panose="02000603000000000000" pitchFamily="2" charset="77"/>
            </a:endParaRPr>
          </a:p>
        </p:txBody>
      </p:sp>
      <p:cxnSp>
        <p:nvCxnSpPr>
          <p:cNvPr id="14" name="Connecteur en angle 13"/>
          <p:cNvCxnSpPr/>
          <p:nvPr/>
        </p:nvCxnSpPr>
        <p:spPr>
          <a:xfrm rot="10800000">
            <a:off x="5033790" y="2806114"/>
            <a:ext cx="1965428" cy="548178"/>
          </a:xfrm>
          <a:prstGeom prst="bentConnector3">
            <a:avLst>
              <a:gd name="adj1" fmla="val 6773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/>
          <p:nvPr/>
        </p:nvCxnSpPr>
        <p:spPr>
          <a:xfrm rot="10800000">
            <a:off x="5207030" y="2584174"/>
            <a:ext cx="1816650" cy="503442"/>
          </a:xfrm>
          <a:prstGeom prst="bentConnector3">
            <a:avLst>
              <a:gd name="adj1" fmla="val 3821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/>
          <p:nvPr/>
        </p:nvCxnSpPr>
        <p:spPr>
          <a:xfrm rot="10800000">
            <a:off x="4871704" y="2689174"/>
            <a:ext cx="2116271" cy="9439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/>
          <p:nvPr/>
        </p:nvCxnSpPr>
        <p:spPr>
          <a:xfrm rot="10800000">
            <a:off x="4871704" y="3131128"/>
            <a:ext cx="2127514" cy="793173"/>
          </a:xfrm>
          <a:prstGeom prst="bentConnector3">
            <a:avLst>
              <a:gd name="adj1" fmla="val 9151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/>
          <p:cNvCxnSpPr/>
          <p:nvPr/>
        </p:nvCxnSpPr>
        <p:spPr>
          <a:xfrm rot="10800000">
            <a:off x="4871705" y="3030683"/>
            <a:ext cx="2116271" cy="1433945"/>
          </a:xfrm>
          <a:prstGeom prst="bentConnector3">
            <a:avLst>
              <a:gd name="adj1" fmla="val 73077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5656777"/>
            <a:ext cx="298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bhaya Libre" panose="02000603000000000000" pitchFamily="2" charset="77"/>
              </a:rPr>
              <a:t>Modal.propTypes</a:t>
            </a:r>
            <a:r>
              <a:rPr lang="en-GB" sz="1200" dirty="0">
                <a:latin typeface="Abhaya Libre" panose="02000603000000000000" pitchFamily="2" charset="77"/>
              </a:rPr>
              <a:t> = {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closeModal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PropTypes.func.isRequired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modalTheme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PropTypes.object.isRequired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logo: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heading: </a:t>
            </a:r>
            <a:r>
              <a:rPr lang="en-GB" sz="1200" dirty="0" err="1">
                <a:latin typeface="Abhaya Libre" panose="02000603000000000000" pitchFamily="2" charset="77"/>
              </a:rPr>
              <a:t>PropTypes.string.isRequired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message 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 smtClean="0">
                <a:latin typeface="Abhaya Libre" panose="02000603000000000000" pitchFamily="2" charset="77"/>
              </a:rPr>
              <a:t>, 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52" name="Accolade ouvrante 51"/>
          <p:cNvSpPr/>
          <p:nvPr/>
        </p:nvSpPr>
        <p:spPr>
          <a:xfrm>
            <a:off x="1098508" y="4354698"/>
            <a:ext cx="527774" cy="748703"/>
          </a:xfrm>
          <a:prstGeom prst="leftBrace">
            <a:avLst>
              <a:gd name="adj1" fmla="val 8333"/>
              <a:gd name="adj2" fmla="val 531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ccolade ouvrante 53"/>
          <p:cNvSpPr/>
          <p:nvPr/>
        </p:nvSpPr>
        <p:spPr>
          <a:xfrm>
            <a:off x="1293872" y="2301675"/>
            <a:ext cx="328358" cy="860674"/>
          </a:xfrm>
          <a:prstGeom prst="leftBrac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en angle 60"/>
          <p:cNvCxnSpPr>
            <a:stCxn id="54" idx="1"/>
          </p:cNvCxnSpPr>
          <p:nvPr/>
        </p:nvCxnSpPr>
        <p:spPr>
          <a:xfrm rot="10800000" flipV="1">
            <a:off x="55232" y="2732011"/>
            <a:ext cx="1238640" cy="1674291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12395880" y="-230144"/>
            <a:ext cx="142313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 store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81001"/>
            <a:ext cx="1167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Redux </a:t>
            </a:r>
            <a:r>
              <a:rPr lang="fr-FR" sz="1200" dirty="0" err="1">
                <a:latin typeface="Abhaya Libre" panose="02000603000000000000" pitchFamily="2" charset="77"/>
              </a:rPr>
              <a:t>Toolkit</a:t>
            </a:r>
            <a:r>
              <a:rPr lang="fr-FR" sz="1200" dirty="0">
                <a:latin typeface="Abhaya Libre" panose="02000603000000000000" pitchFamily="2" charset="77"/>
              </a:rPr>
              <a:t> permettent de combiner </a:t>
            </a:r>
            <a:r>
              <a:rPr lang="fr-FR" sz="1200" dirty="0" err="1">
                <a:latin typeface="Abhaya Libre" panose="02000603000000000000" pitchFamily="2" charset="77"/>
              </a:rPr>
              <a:t>createAction</a:t>
            </a:r>
            <a:r>
              <a:rPr lang="fr-FR" sz="1200" dirty="0">
                <a:latin typeface="Abhaya Libre" panose="02000603000000000000" pitchFamily="2" charset="77"/>
              </a:rPr>
              <a:t>  et </a:t>
            </a:r>
            <a:r>
              <a:rPr lang="fr-FR" sz="1200" dirty="0" err="1">
                <a:latin typeface="Abhaya Libre" panose="02000603000000000000" pitchFamily="2" charset="77"/>
              </a:rPr>
              <a:t>createReducer</a:t>
            </a:r>
            <a:r>
              <a:rPr lang="fr-FR" sz="1200" dirty="0">
                <a:latin typeface="Abhaya Libre" panose="02000603000000000000" pitchFamily="2" charset="77"/>
              </a:rPr>
              <a:t>  en un seul appel de fonction. Cela permet de définir les actions et le </a:t>
            </a:r>
            <a:r>
              <a:rPr lang="fr-FR" sz="1200" dirty="0" err="1" smtClean="0">
                <a:latin typeface="Abhaya Libre" panose="02000603000000000000" pitchFamily="2" charset="77"/>
              </a:rPr>
              <a:t>reducer</a:t>
            </a:r>
            <a:r>
              <a:rPr lang="fr-FR" sz="1200" dirty="0" smtClean="0">
                <a:latin typeface="Abhaya Libre" panose="02000603000000000000" pitchFamily="2" charset="77"/>
              </a:rPr>
              <a:t> qui </a:t>
            </a:r>
            <a:r>
              <a:rPr lang="fr-FR" sz="1200" dirty="0">
                <a:latin typeface="Abhaya Libre" panose="02000603000000000000" pitchFamily="2" charset="77"/>
              </a:rPr>
              <a:t>les accompagne, en une seule fois.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9" name="Groupe 38"/>
          <p:cNvGrpSpPr/>
          <p:nvPr/>
        </p:nvGrpSpPr>
        <p:grpSpPr>
          <a:xfrm>
            <a:off x="6261709" y="1507797"/>
            <a:ext cx="4470815" cy="4441804"/>
            <a:chOff x="5960289" y="1212617"/>
            <a:chExt cx="4470815" cy="4441804"/>
          </a:xfrm>
        </p:grpSpPr>
        <p:grpSp>
          <p:nvGrpSpPr>
            <p:cNvPr id="14" name="Groupe 13"/>
            <p:cNvGrpSpPr/>
            <p:nvPr/>
          </p:nvGrpSpPr>
          <p:grpSpPr>
            <a:xfrm>
              <a:off x="5960289" y="1212617"/>
              <a:ext cx="3954862" cy="2489612"/>
              <a:chOff x="4517858" y="3679345"/>
              <a:chExt cx="3954862" cy="2489612"/>
            </a:xfrm>
          </p:grpSpPr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250483" y="2946720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603" y="3790151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476242" y="3164809"/>
              <a:ext cx="3954862" cy="2489612"/>
              <a:chOff x="1050826" y="1714819"/>
              <a:chExt cx="3954862" cy="2489612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783451" y="98219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8" name="Image 7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257" y="1829703"/>
                <a:ext cx="3348000" cy="2268000"/>
              </a:xfrm>
              <a:prstGeom prst="rect">
                <a:avLst/>
              </a:prstGeom>
            </p:spPr>
          </p:pic>
        </p:grpSp>
      </p:grpSp>
      <p:grpSp>
        <p:nvGrpSpPr>
          <p:cNvPr id="50" name="Groupe 49"/>
          <p:cNvGrpSpPr/>
          <p:nvPr/>
        </p:nvGrpSpPr>
        <p:grpSpPr>
          <a:xfrm>
            <a:off x="1359745" y="1507797"/>
            <a:ext cx="4439691" cy="4441804"/>
            <a:chOff x="1359745" y="1212617"/>
            <a:chExt cx="4439691" cy="4441804"/>
          </a:xfrm>
        </p:grpSpPr>
        <p:grpSp>
          <p:nvGrpSpPr>
            <p:cNvPr id="34" name="Groupe 33"/>
            <p:cNvGrpSpPr/>
            <p:nvPr/>
          </p:nvGrpSpPr>
          <p:grpSpPr>
            <a:xfrm>
              <a:off x="1359745" y="1212617"/>
              <a:ext cx="3954862" cy="2489612"/>
              <a:chOff x="1359745" y="1212617"/>
              <a:chExt cx="3954862" cy="2489612"/>
            </a:xfrm>
          </p:grpSpPr>
          <p:pic>
            <p:nvPicPr>
              <p:cNvPr id="46" name="Image 4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92370" y="479992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7693" y="1324800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38" name="Groupe 37"/>
            <p:cNvGrpSpPr/>
            <p:nvPr/>
          </p:nvGrpSpPr>
          <p:grpSpPr>
            <a:xfrm>
              <a:off x="1844574" y="3164809"/>
              <a:ext cx="3954862" cy="2489612"/>
              <a:chOff x="1844574" y="3164809"/>
              <a:chExt cx="3954862" cy="2489612"/>
            </a:xfrm>
          </p:grpSpPr>
          <p:pic>
            <p:nvPicPr>
              <p:cNvPr id="42" name="Image 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577199" y="243218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6" name="Image 3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691" y="3279693"/>
                <a:ext cx="3348000" cy="2268000"/>
              </a:xfrm>
              <a:prstGeom prst="rect">
                <a:avLst/>
              </a:prstGeom>
            </p:spPr>
          </p:pic>
        </p:grpSp>
      </p:grpSp>
      <p:sp>
        <p:nvSpPr>
          <p:cNvPr id="54" name="Rectangle 53"/>
          <p:cNvSpPr/>
          <p:nvPr/>
        </p:nvSpPr>
        <p:spPr bwMode="auto">
          <a:xfrm>
            <a:off x="1929170" y="2627089"/>
            <a:ext cx="976010" cy="15003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 bwMode="auto">
          <a:xfrm>
            <a:off x="2991435" y="4400782"/>
            <a:ext cx="976010" cy="15003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61709" y="125219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Store: basique ( pas </a:t>
            </a:r>
            <a:r>
              <a:rPr lang="fr-FR" sz="1200" dirty="0">
                <a:latin typeface="Abhaya Libre" panose="02000603000000000000" pitchFamily="2" charset="77"/>
              </a:rPr>
              <a:t>de persistance </a:t>
            </a:r>
            <a:r>
              <a:rPr lang="fr-FR" sz="1200" dirty="0" smtClean="0">
                <a:latin typeface="Abhaya Libre" panose="02000603000000000000" pitchFamily="2" charset="77"/>
              </a:rPr>
              <a:t>d'état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777662" y="594462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 </a:t>
            </a:r>
            <a:r>
              <a:rPr lang="fr-FR" sz="1200" dirty="0">
                <a:latin typeface="Abhaya Libre" panose="02000603000000000000" pitchFamily="2" charset="77"/>
              </a:rPr>
              <a:t>: ( utilisation de </a:t>
            </a:r>
            <a:r>
              <a:rPr lang="fr-FR" sz="1200" dirty="0" err="1">
                <a:latin typeface="Abhaya Libre" panose="02000603000000000000" pitchFamily="2" charset="77"/>
              </a:rPr>
              <a:t>localStorage</a:t>
            </a:r>
            <a:r>
              <a:rPr lang="fr-FR" sz="1200" dirty="0">
                <a:latin typeface="Abhaya Libre" panose="02000603000000000000" pitchFamily="2" charset="77"/>
              </a:rPr>
              <a:t> pour faire persister l'état Redux entre les </a:t>
            </a:r>
            <a:r>
              <a:rPr lang="fr-FR" sz="1200" dirty="0" smtClean="0">
                <a:latin typeface="Abhaya Libre" panose="02000603000000000000" pitchFamily="2" charset="77"/>
              </a:rPr>
              <a:t>rechargements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64680" y="125219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ajouter un nouvel </a:t>
            </a:r>
            <a:r>
              <a:rPr lang="fr-FR" sz="1200" dirty="0" smtClean="0">
                <a:latin typeface="Abhaya Libre" panose="02000603000000000000" pitchFamily="2" charset="77"/>
              </a:rPr>
              <a:t>employé.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44574" y="594462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obtenir tous les employés </a:t>
            </a:r>
            <a:r>
              <a:rPr lang="fr-FR" sz="1200" dirty="0" smtClean="0">
                <a:latin typeface="Abhaya Libre" panose="02000603000000000000" pitchFamily="2" charset="77"/>
              </a:rPr>
              <a:t>( affichés </a:t>
            </a:r>
            <a:r>
              <a:rPr lang="fr-FR" sz="1200" dirty="0">
                <a:latin typeface="Abhaya Libre" panose="02000603000000000000" pitchFamily="2" charset="77"/>
              </a:rPr>
              <a:t>dans le </a:t>
            </a:r>
            <a:r>
              <a:rPr lang="fr-FR" sz="1200" dirty="0" smtClean="0">
                <a:latin typeface="Abhaya Libre" panose="02000603000000000000" pitchFamily="2" charset="77"/>
              </a:rPr>
              <a:t>tableau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698633" y="2845051"/>
            <a:ext cx="1520517" cy="5538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 bwMode="auto">
          <a:xfrm>
            <a:off x="7153048" y="4407965"/>
            <a:ext cx="2377614" cy="62256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 bwMode="auto">
          <a:xfrm>
            <a:off x="7153048" y="5083403"/>
            <a:ext cx="2377614" cy="262731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734059"/>
            <a:ext cx="6495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 </a:t>
            </a:r>
            <a:r>
              <a:rPr lang="fr-FR" sz="16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système de gestion d'état </a:t>
            </a:r>
            <a:endParaRPr lang="fr-FR" sz="16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0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des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employés.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539437" y="5875578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</a:t>
            </a:r>
            <a:r>
              <a:rPr lang="fr-FR" sz="1200" dirty="0" smtClean="0">
                <a:latin typeface="Abhaya Libre" panose="02000603000000000000" pitchFamily="2" charset="77"/>
              </a:rPr>
              <a:t>(plugins 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9" y="1288358"/>
            <a:ext cx="3331265" cy="4591796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53" y="1620270"/>
            <a:ext cx="3060000" cy="38520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6182235" y="1292504"/>
            <a:ext cx="3331266" cy="4868795"/>
            <a:chOff x="5605886" y="1232022"/>
            <a:chExt cx="3331266" cy="4868795"/>
          </a:xfrm>
        </p:grpSpPr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5605886" y="5823818"/>
              <a:ext cx="333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La </a:t>
              </a:r>
              <a:r>
                <a:rPr lang="fr-FR" sz="1200" dirty="0">
                  <a:latin typeface="Abhaya Libre" panose="02000603000000000000" pitchFamily="2" charset="77"/>
                </a:rPr>
                <a:t>nouvelle application </a:t>
              </a:r>
              <a:r>
                <a:rPr lang="fr-FR" sz="1200" dirty="0" smtClean="0">
                  <a:latin typeface="Abhaya Libre" panose="02000603000000000000" pitchFamily="2" charset="77"/>
                </a:rPr>
                <a:t>(</a:t>
              </a:r>
              <a:r>
                <a:rPr lang="fr-FR" sz="1200" dirty="0" err="1" smtClean="0">
                  <a:latin typeface="Abhaya Libre" panose="02000603000000000000" pitchFamily="2" charset="77"/>
                </a:rPr>
                <a:t>React</a:t>
              </a:r>
              <a:r>
                <a:rPr lang="fr-FR" sz="1200" dirty="0">
                  <a:latin typeface="Abhaya Libre" panose="02000603000000000000" pitchFamily="2" charset="77"/>
                </a:rPr>
                <a:t>)</a:t>
              </a: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886" y="1232022"/>
              <a:ext cx="3331265" cy="4591796"/>
            </a:xfrm>
            <a:prstGeom prst="rect">
              <a:avLst/>
            </a:prstGeom>
          </p:spPr>
        </p:pic>
        <p:pic>
          <p:nvPicPr>
            <p:cNvPr id="6" name="Image 5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518" y="1559788"/>
              <a:ext cx="3060000" cy="38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1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- la page des employés actuels. </a:t>
            </a: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539437" y="5875578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</a:t>
            </a:r>
            <a:r>
              <a:rPr lang="fr-FR" sz="1200" dirty="0" smtClean="0">
                <a:latin typeface="Abhaya Libre" panose="02000603000000000000" pitchFamily="2" charset="77"/>
              </a:rPr>
              <a:t>(plugins 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9" y="1288358"/>
            <a:ext cx="3331265" cy="4591796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182235" y="5884300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</a:rPr>
              <a:t>nouvelle application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)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35" y="1292504"/>
            <a:ext cx="3331265" cy="459179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53" y="1620000"/>
            <a:ext cx="3060000" cy="385200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67" y="1620000"/>
            <a:ext cx="3060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61438"/>
            <a:ext cx="1476000" cy="266400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3" y="1888508"/>
            <a:ext cx="2232000" cy="3240000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1774400"/>
            <a:ext cx="3492000" cy="22320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68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77" name="Imag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17" y="3947253"/>
            <a:ext cx="3492000" cy="2232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02" y="3103251"/>
            <a:ext cx="2232000" cy="3240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1" y="3469560"/>
            <a:ext cx="1476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Faites passer une librairie jQuery vers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55576" y="1202717"/>
            <a:ext cx="94728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une grande société financière qui utilise une application web interne, appelée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pour gérer les dossiers des employés. L'application est ancienne et utilise jQuery sur le front-end, ce qui entraîne des bogues considérables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des quatre plugins jQuery actuels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3 plugins jQuery restants par des composants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tests de performance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Suivre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paradigme de programmation fonctionnelle lors de l'écriture de ces bibliothèques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Éviter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d'utiliser des classes lors de la conversion de l'ancienne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Écrire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morceaux de code plus petits et modulaires et des fonctions autonomes pour une modularité et une maintenabilité optimales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converti avec une description générale de ce que fait le composant et des commentaires expliquant à quoi sert chaque accessoire et comment il est utilisé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la version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tant que package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de performance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temps le permet, tester le code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avec une suite de tests unitaires. Sinon, seuls des tests manuels sont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nécessaires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19" y="1177882"/>
            <a:ext cx="2160000" cy="1548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3333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03" y="1699006"/>
            <a:ext cx="5885616" cy="410457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Form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5783701" y="2400289"/>
            <a:ext cx="1405857" cy="2430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4833057"/>
            <a:ext cx="588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Employee Form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2076634"/>
            <a:ext cx="23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854559" y="4328082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5849667" y="3812425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3777132"/>
            <a:ext cx="230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35163" y="4293504"/>
            <a:ext cx="231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d'un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200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52" y="1706400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3571200" y="2553262"/>
            <a:ext cx="5858235" cy="15369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982855" y="2301921"/>
            <a:ext cx="190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783701" y="2076634"/>
            <a:ext cx="142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05211" y="2373471"/>
            <a:ext cx="724224" cy="1386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571200" y="2377616"/>
            <a:ext cx="463820" cy="1413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71200" y="3777132"/>
            <a:ext cx="58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mployee Table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543436" y="3863920"/>
            <a:ext cx="191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employés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actuels.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4060"/>
            <a:ext cx="2160000" cy="153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 bwMode="auto">
          <a:xfrm>
            <a:off x="3605436" y="3819840"/>
            <a:ext cx="1580254" cy="985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376886" y="2121371"/>
            <a:ext cx="108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51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</a:t>
            </a:r>
            <a:r>
              <a:rPr lang="fr-FR" sz="1200" dirty="0">
                <a:latin typeface="Abhaya Libre" panose="02000603000000000000" pitchFamily="2" charset="77"/>
              </a:rPr>
              <a:t>&lt;input&gt; avec l'attribut type </a:t>
            </a:r>
            <a:r>
              <a:rPr lang="fr-FR" sz="1200" dirty="0" smtClean="0">
                <a:latin typeface="Abhaya Libre" panose="02000603000000000000" pitchFamily="2" charset="77"/>
              </a:rPr>
              <a:t>« date ».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EmployeeForm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1473272" y="1329694"/>
            <a:ext cx="4333743" cy="2728122"/>
            <a:chOff x="1473272" y="1329694"/>
            <a:chExt cx="4333743" cy="2728122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526883"/>
              <a:ext cx="2728122" cy="4333743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1437963"/>
              <a:ext cx="3600000" cy="252000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3019770" y="2101088"/>
              <a:ext cx="664942" cy="9532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2138621" y="2447429"/>
              <a:ext cx="3275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Date Picker</a:t>
              </a:r>
              <a:endPara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(Date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Picker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192190" y="3857402"/>
            <a:ext cx="4333743" cy="2728122"/>
            <a:chOff x="1473272" y="3810474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3007663"/>
              <a:ext cx="2728122" cy="4333743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3910326"/>
              <a:ext cx="3600000" cy="25200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2385940" y="4137994"/>
              <a:ext cx="878763" cy="12750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385940" y="5357470"/>
              <a:ext cx="724224" cy="1386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345186" y="1104203"/>
            <a:ext cx="4333744" cy="2946981"/>
            <a:chOff x="6866423" y="2835442"/>
            <a:chExt cx="4333744" cy="2946981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69234" y="2251490"/>
              <a:ext cx="2728122" cy="4333743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6866424" y="2835442"/>
              <a:ext cx="4333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Les fonctions </a:t>
              </a:r>
              <a:r>
                <a:rPr lang="fr-FR" sz="1200" dirty="0">
                  <a:latin typeface="Abhaya Libre" panose="02000603000000000000" pitchFamily="2" charset="77"/>
                </a:rPr>
                <a:t>pour contrôler l'entrée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date.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pic>
          <p:nvPicPr>
            <p:cNvPr id="14" name="Image 1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22" y="3169249"/>
              <a:ext cx="3600000" cy="252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 bwMode="auto">
            <a:xfrm>
              <a:off x="7256722" y="4860033"/>
              <a:ext cx="3600000" cy="76459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7256722" y="3787144"/>
              <a:ext cx="3600000" cy="4986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76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&lt;Select&gt;.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2890683" y="2101088"/>
            <a:ext cx="1545631" cy="179229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864800" y="2447429"/>
            <a:ext cx="35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(Les Menus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déroulants).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192190" y="3857402"/>
            <a:ext cx="4333743" cy="2728122"/>
            <a:chOff x="4192190" y="3857402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5001" y="3054591"/>
              <a:ext cx="2728122" cy="4333743"/>
            </a:xfrm>
            <a:prstGeom prst="rect">
              <a:avLst/>
            </a:prstGeom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800" y="3958010"/>
              <a:ext cx="3600000" cy="2520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4917435" y="5259512"/>
              <a:ext cx="2406284" cy="318669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25934" y="4184922"/>
            <a:ext cx="255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</a:rPr>
              <a:t>transmet la liste comme </a:t>
            </a:r>
            <a:r>
              <a:rPr lang="fr-FR" sz="1200" dirty="0" smtClean="0">
                <a:latin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</a:rPr>
              <a:t>prop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au composant </a:t>
            </a:r>
            <a:r>
              <a:rPr lang="fr-FR" sz="1200" dirty="0" smtClean="0">
                <a:latin typeface="Abhaya Libre" panose="02000603000000000000" pitchFamily="2" charset="77"/>
              </a:rPr>
              <a:t>&lt;select&gt;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8517435" y="5149693"/>
            <a:ext cx="183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Trier </a:t>
            </a:r>
            <a:r>
              <a:rPr lang="fr-FR" sz="1200" dirty="0">
                <a:latin typeface="Abhaya Libre" panose="02000603000000000000" pitchFamily="2" charset="77"/>
              </a:rPr>
              <a:t>la liste par ordre </a:t>
            </a:r>
            <a:r>
              <a:rPr lang="fr-FR" sz="1200" dirty="0" smtClean="0">
                <a:latin typeface="Abhaya Libre" panose="02000603000000000000" pitchFamily="2" charset="77"/>
              </a:rPr>
              <a:t>alphabétique.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7345187" y="5389808"/>
            <a:ext cx="1172248" cy="64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47997" y="520251"/>
            <a:ext cx="2728122" cy="433374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363" y="1459962"/>
            <a:ext cx="1764000" cy="243342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86" y="1459962"/>
            <a:ext cx="1764000" cy="2433422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345187" y="1104203"/>
            <a:ext cx="433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listes des états et des </a:t>
            </a:r>
            <a:r>
              <a:rPr lang="fr-FR" sz="1200" dirty="0" smtClean="0">
                <a:latin typeface="Abhaya Libre" panose="02000603000000000000" pitchFamily="2" charset="77"/>
              </a:rPr>
              <a:t>départements.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521311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735485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6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090170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(les tables de données) – react-table.tanstack.com  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29673" y="4208107"/>
            <a:ext cx="3056325" cy="2638543"/>
            <a:chOff x="429673" y="4208107"/>
            <a:chExt cx="3056325" cy="2638543"/>
          </a:xfrm>
        </p:grpSpPr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859168" y="6569651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Pagination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429673" y="4208107"/>
              <a:ext cx="3056325" cy="2366728"/>
              <a:chOff x="429673" y="4163785"/>
              <a:chExt cx="3056325" cy="2366728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429673" y="4163785"/>
                <a:ext cx="2626830" cy="1653608"/>
                <a:chOff x="6198544" y="1297293"/>
                <a:chExt cx="2626830" cy="1653608"/>
              </a:xfrm>
            </p:grpSpPr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685155" y="810682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7" name="Image 6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4395" y="1387552"/>
                  <a:ext cx="2160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e 9"/>
              <p:cNvGrpSpPr/>
              <p:nvPr/>
            </p:nvGrpSpPr>
            <p:grpSpPr>
              <a:xfrm>
                <a:off x="859168" y="4876905"/>
                <a:ext cx="2626830" cy="1653608"/>
                <a:chOff x="6885228" y="1930757"/>
                <a:chExt cx="2626830" cy="1653608"/>
              </a:xfrm>
            </p:grpSpPr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71839" y="1444146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2" name="Image 1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7543" y="2016969"/>
                  <a:ext cx="2160000" cy="1476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" name="Groupe 11"/>
          <p:cNvGrpSpPr/>
          <p:nvPr/>
        </p:nvGrpSpPr>
        <p:grpSpPr>
          <a:xfrm>
            <a:off x="4639016" y="4204487"/>
            <a:ext cx="3056325" cy="2630466"/>
            <a:chOff x="4639016" y="4204487"/>
            <a:chExt cx="3056325" cy="2630466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627" y="3717876"/>
              <a:ext cx="1653608" cy="2626830"/>
            </a:xfrm>
            <a:prstGeom prst="rect">
              <a:avLst/>
            </a:prstGeom>
          </p:spPr>
        </p:pic>
        <p:pic>
          <p:nvPicPr>
            <p:cNvPr id="3" name="Image 2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431" y="4293291"/>
              <a:ext cx="2160000" cy="1476000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5068511" y="4908435"/>
              <a:ext cx="2626830" cy="1653608"/>
              <a:chOff x="2239423" y="4234260"/>
              <a:chExt cx="2626830" cy="1653608"/>
            </a:xfrm>
          </p:grpSpPr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726034" y="3747649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6" name="Image 1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838" y="4323064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5068511" y="6557954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La recherche globale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8853413" y="4204487"/>
            <a:ext cx="3076737" cy="2626207"/>
            <a:chOff x="8853413" y="4204487"/>
            <a:chExt cx="3076737" cy="2626207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340024" y="3717876"/>
              <a:ext cx="1653608" cy="2626830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828" y="4293291"/>
              <a:ext cx="2160000" cy="1476000"/>
            </a:xfrm>
            <a:prstGeom prst="rect">
              <a:avLst/>
            </a:prstGeom>
          </p:spPr>
        </p:pic>
        <p:grpSp>
          <p:nvGrpSpPr>
            <p:cNvPr id="28" name="Groupe 27"/>
            <p:cNvGrpSpPr/>
            <p:nvPr/>
          </p:nvGrpSpPr>
          <p:grpSpPr>
            <a:xfrm>
              <a:off x="9303320" y="4900087"/>
              <a:ext cx="2626830" cy="1653608"/>
              <a:chOff x="67723" y="4581646"/>
              <a:chExt cx="2626830" cy="1653608"/>
            </a:xfrm>
          </p:grpSpPr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54334" y="4095035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9" name="Image 18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138" y="4664100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xmlns="" id="{592DB263-5130-7149-84E4-6ACC76E4A8AF}"/>
                </a:ext>
              </a:extLst>
            </p:cNvPr>
            <p:cNvSpPr txBox="1"/>
            <p:nvPr/>
          </p:nvSpPr>
          <p:spPr>
            <a:xfrm>
              <a:off x="9288560" y="6553695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 résultat de la recherche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8864" y="525073"/>
            <a:ext cx="2728122" cy="4333743"/>
          </a:xfrm>
          <a:prstGeom prst="rect">
            <a:avLst/>
          </a:prstGeom>
        </p:spPr>
      </p:pic>
      <p:pic>
        <p:nvPicPr>
          <p:cNvPr id="39" name="Image 3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25" y="1439456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838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00" y="1717222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" y="3786941"/>
            <a:ext cx="3052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plugins jQuery :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sélection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date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pour les tables 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fenêtre modale - 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Une fois que la version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</a:rPr>
              <a:t> en tant que package.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00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un des quatre plugins jQuery actuels en 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8" y="2134800"/>
            <a:ext cx="2160000" cy="1548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19" y="1689940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3052920" y="5892376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choisi pour la conversion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: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fenêtre modale -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</a:p>
        </p:txBody>
      </p:sp>
    </p:spTree>
    <p:extLst>
      <p:ext uri="{BB962C8B-B14F-4D97-AF65-F5344CB8AC3E}">
        <p14:creationId xmlns:p14="http://schemas.microsoft.com/office/powerpoint/2010/main" val="36061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18085</TotalTime>
  <Words>1423</Words>
  <Application>Microsoft Office PowerPoint</Application>
  <PresentationFormat>Grand écran</PresentationFormat>
  <Paragraphs>258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3341</cp:revision>
  <dcterms:created xsi:type="dcterms:W3CDTF">2018-12-21T22:04:22Z</dcterms:created>
  <dcterms:modified xsi:type="dcterms:W3CDTF">2022-05-11T10:57:45Z</dcterms:modified>
</cp:coreProperties>
</file>